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9" r:id="rId1"/>
  </p:sldMasterIdLst>
  <p:sldIdLst>
    <p:sldId id="314" r:id="rId2"/>
    <p:sldId id="256" r:id="rId3"/>
    <p:sldId id="257" r:id="rId4"/>
    <p:sldId id="305" r:id="rId5"/>
    <p:sldId id="258" r:id="rId6"/>
    <p:sldId id="259" r:id="rId7"/>
    <p:sldId id="260" r:id="rId8"/>
    <p:sldId id="300" r:id="rId9"/>
    <p:sldId id="261" r:id="rId10"/>
    <p:sldId id="301" r:id="rId11"/>
    <p:sldId id="319" r:id="rId12"/>
    <p:sldId id="262" r:id="rId13"/>
    <p:sldId id="285" r:id="rId14"/>
    <p:sldId id="302" r:id="rId15"/>
    <p:sldId id="272" r:id="rId16"/>
    <p:sldId id="273" r:id="rId17"/>
    <p:sldId id="274" r:id="rId18"/>
    <p:sldId id="307" r:id="rId19"/>
    <p:sldId id="310" r:id="rId20"/>
    <p:sldId id="304" r:id="rId21"/>
    <p:sldId id="298" r:id="rId22"/>
    <p:sldId id="264" r:id="rId23"/>
    <p:sldId id="275" r:id="rId24"/>
    <p:sldId id="290" r:id="rId25"/>
    <p:sldId id="320" r:id="rId26"/>
    <p:sldId id="315" r:id="rId27"/>
    <p:sldId id="296" r:id="rId28"/>
    <p:sldId id="312" r:id="rId29"/>
    <p:sldId id="313" r:id="rId30"/>
    <p:sldId id="297" r:id="rId31"/>
    <p:sldId id="318" r:id="rId32"/>
    <p:sldId id="316" r:id="rId33"/>
    <p:sldId id="317" r:id="rId34"/>
    <p:sldId id="321" r:id="rId35"/>
    <p:sldId id="277" r:id="rId36"/>
    <p:sldId id="278" r:id="rId37"/>
    <p:sldId id="279" r:id="rId38"/>
    <p:sldId id="280" r:id="rId39"/>
    <p:sldId id="265" r:id="rId40"/>
    <p:sldId id="322" r:id="rId41"/>
    <p:sldId id="309" r:id="rId42"/>
    <p:sldId id="266" r:id="rId43"/>
    <p:sldId id="267" r:id="rId44"/>
    <p:sldId id="308" r:id="rId45"/>
    <p:sldId id="269" r:id="rId46"/>
    <p:sldId id="295" r:id="rId47"/>
    <p:sldId id="299" r:id="rId48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230" autoAdjust="0"/>
  </p:normalViewPr>
  <p:slideViewPr>
    <p:cSldViewPr snapToObjects="1">
      <p:cViewPr varScale="1">
        <p:scale>
          <a:sx n="66" d="100"/>
          <a:sy n="66" d="100"/>
        </p:scale>
        <p:origin x="-120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</p:grpSp>
      <p:sp>
        <p:nvSpPr>
          <p:cNvPr id="49161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9162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17A842-27D7-4EFC-AA64-795902724DA6}" type="datetimeFigureOut">
              <a:rPr lang="en-US"/>
              <a:pPr>
                <a:defRPr/>
              </a:pPr>
              <a:t>5/24/2010</a:t>
            </a:fld>
            <a:endParaRPr lang="en-US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2B34B-98BD-4043-97FE-BEA145029D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6AD16B-2102-4C6F-8027-42D0B5EF5AC9}" type="datetimeFigureOut">
              <a:rPr lang="en-US"/>
              <a:pPr>
                <a:defRPr/>
              </a:pPr>
              <a:t>5/24/2010</a:t>
            </a:fld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061EB5-0B68-4B0F-9B25-AED620DCC1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EE6BD4-8F26-4634-8FA0-DDDCA45F8B06}" type="datetimeFigureOut">
              <a:rPr lang="en-US"/>
              <a:pPr>
                <a:defRPr/>
              </a:pPr>
              <a:t>5/24/2010</a:t>
            </a:fld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0E6B7B-3225-453C-A837-D522A254CE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5CEF24-1592-48BE-8FC2-7D9CA175C18F}" type="datetimeFigureOut">
              <a:rPr lang="en-US"/>
              <a:pPr>
                <a:defRPr/>
              </a:pPr>
              <a:t>5/24/2010</a:t>
            </a:fld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F52AC2-7C63-4623-9D48-14050A3C3D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472831-A9EA-4AE8-BD39-72871B771FEF}" type="datetimeFigureOut">
              <a:rPr lang="en-US"/>
              <a:pPr>
                <a:defRPr/>
              </a:pPr>
              <a:t>5/24/2010</a:t>
            </a:fld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B12BB3-BC03-4E15-95BC-9D4E4C4A33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9CDA49-0E49-4B7C-BD98-D3868354B7B1}" type="datetimeFigureOut">
              <a:rPr lang="en-US"/>
              <a:pPr>
                <a:defRPr/>
              </a:pPr>
              <a:t>5/24/2010</a:t>
            </a:fld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566D68-55DF-44B6-9C7B-6AF0AD6D56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2A62D8-B0F0-472C-AD61-E1D83FBFFB9D}" type="datetimeFigureOut">
              <a:rPr lang="en-US"/>
              <a:pPr>
                <a:defRPr/>
              </a:pPr>
              <a:t>5/24/2010</a:t>
            </a:fld>
            <a:endParaRPr lang="en-US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489C32-4BE1-4E4B-8BE4-03E29E0A95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48E6DE-DA71-4042-BE0A-971EEE0D020A}" type="datetimeFigureOut">
              <a:rPr lang="en-US"/>
              <a:pPr>
                <a:defRPr/>
              </a:pPr>
              <a:t>5/24/2010</a:t>
            </a:fld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EBA718-39A5-49E0-BA23-1BBAB70D13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5E5E49-FD6A-40EA-BB91-E113047C0ACB}" type="datetimeFigureOut">
              <a:rPr lang="en-US"/>
              <a:pPr>
                <a:defRPr/>
              </a:pPr>
              <a:t>5/24/2010</a:t>
            </a:fld>
            <a:endParaRPr lang="en-US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5E857B-8244-491D-8C34-0D0CBA56D7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D798FB-1D05-4FFF-9A68-47E600C85FDD}" type="datetimeFigureOut">
              <a:rPr lang="en-US"/>
              <a:pPr>
                <a:defRPr/>
              </a:pPr>
              <a:t>5/24/2010</a:t>
            </a:fld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07300-8204-491E-9E10-2B16A1531C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DD65B8-D42B-483D-ABC7-7C212F1FFDCA}" type="datetimeFigureOut">
              <a:rPr lang="en-US"/>
              <a:pPr>
                <a:defRPr/>
              </a:pPr>
              <a:t>5/24/2010</a:t>
            </a:fld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740329-CB7D-4C64-99A4-E9D41DA17A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48131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48132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48133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48134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48135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48136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48137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48138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</p:grpSp>
      <p:sp>
        <p:nvSpPr>
          <p:cNvPr id="48139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21D9C81B-5A7F-468E-A6AA-4FB9C0CFFA3A}" type="datetimeFigureOut">
              <a:rPr lang="en-US"/>
              <a:pPr>
                <a:defRPr/>
              </a:pPr>
              <a:t>5/24/2010</a:t>
            </a:fld>
            <a:endParaRPr lang="en-US"/>
          </a:p>
        </p:txBody>
      </p:sp>
      <p:sp>
        <p:nvSpPr>
          <p:cNvPr id="48140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141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DB90F883-4A52-433D-89AA-E518436D03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8142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8143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nobelprize.org/educational_games/medicine/landsteiner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ffectLst/>
              </a:rPr>
              <a:t>5-17 ATB</a:t>
            </a:r>
          </a:p>
        </p:txBody>
      </p:sp>
      <p:sp>
        <p:nvSpPr>
          <p:cNvPr id="13314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effectLst/>
              </a:rPr>
              <a:t>What are chromosomes composed of?  Where do we find chromosomes?</a:t>
            </a:r>
          </a:p>
          <a:p>
            <a:r>
              <a:rPr lang="en-US" smtClean="0">
                <a:effectLst/>
              </a:rPr>
              <a:t>Objectives:</a:t>
            </a:r>
          </a:p>
          <a:p>
            <a:pPr lvl="1"/>
            <a:r>
              <a:rPr lang="en-US" smtClean="0">
                <a:effectLst/>
              </a:rPr>
              <a:t>Discuss sex-linked traits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868363"/>
          </a:xfrm>
        </p:spPr>
        <p:txBody>
          <a:bodyPr/>
          <a:lstStyle/>
          <a:p>
            <a:pPr>
              <a:defRPr/>
            </a:pPr>
            <a:r>
              <a:rPr lang="en-US" smtClean="0"/>
              <a:t>Gene Mutations</a:t>
            </a:r>
          </a:p>
        </p:txBody>
      </p:sp>
      <p:sp>
        <p:nvSpPr>
          <p:cNvPr id="22530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>
              <a:effectLst/>
            </a:endParaRPr>
          </a:p>
        </p:txBody>
      </p:sp>
      <p:pic>
        <p:nvPicPr>
          <p:cNvPr id="2253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112838"/>
            <a:ext cx="8305800" cy="574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ffectLst/>
              </a:rPr>
              <a:t>5-18 ATB</a:t>
            </a:r>
          </a:p>
        </p:txBody>
      </p:sp>
      <p:sp>
        <p:nvSpPr>
          <p:cNvPr id="23554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effectLst/>
              </a:rPr>
              <a:t>What is a somatic cell mutation?</a:t>
            </a:r>
          </a:p>
          <a:p>
            <a:r>
              <a:rPr lang="en-US" smtClean="0">
                <a:effectLst/>
              </a:rPr>
              <a:t>Objectives:</a:t>
            </a:r>
          </a:p>
          <a:p>
            <a:pPr lvl="1"/>
            <a:r>
              <a:rPr lang="en-US" smtClean="0">
                <a:effectLst/>
              </a:rPr>
              <a:t>Practice pedigree problems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smtClean="0"/>
              <a:t>Human Genetics</a:t>
            </a:r>
          </a:p>
        </p:txBody>
      </p:sp>
      <p:pic>
        <p:nvPicPr>
          <p:cNvPr id="2457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2816225"/>
            <a:ext cx="5568950" cy="404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365125" y="1063625"/>
            <a:ext cx="809942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914400">
              <a:buFontTx/>
              <a:buChar char="•"/>
              <a:defRPr/>
            </a:pPr>
            <a:r>
              <a:rPr lang="en-US" sz="3000" u="sng">
                <a:effectLst>
                  <a:outerShdw blurRad="38100" dist="38100" dir="2700000" algn="tl">
                    <a:srgbClr val="000000"/>
                  </a:outerShdw>
                </a:effectLst>
              </a:rPr>
              <a:t>Pedigree</a:t>
            </a:r>
            <a:r>
              <a:rPr lang="en-US" sz="3000">
                <a:effectLst>
                  <a:outerShdw blurRad="38100" dist="38100" dir="2700000" algn="tl">
                    <a:srgbClr val="000000"/>
                  </a:outerShdw>
                </a:effectLst>
              </a:rPr>
              <a:t> – </a:t>
            </a:r>
          </a:p>
          <a:p>
            <a:pPr lvl="1" defTabSz="914400">
              <a:buFontTx/>
              <a:buChar char="•"/>
              <a:defRPr/>
            </a:pPr>
            <a:r>
              <a:rPr lang="en-US" sz="3000">
                <a:effectLst>
                  <a:outerShdw blurRad="38100" dist="38100" dir="2700000" algn="tl">
                    <a:srgbClr val="000000"/>
                  </a:outerShdw>
                </a:effectLst>
              </a:rPr>
              <a:t>diagram that shows how a trait is inherited over several generations</a:t>
            </a:r>
          </a:p>
          <a:p>
            <a:pPr defTabSz="914400">
              <a:defRPr/>
            </a:pPr>
            <a:endParaRPr lang="en-US" sz="3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18434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pic>
        <p:nvPicPr>
          <p:cNvPr id="2560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371600"/>
            <a:ext cx="73152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244475"/>
            <a:ext cx="8842375" cy="1431925"/>
          </a:xfrm>
        </p:spPr>
        <p:txBody>
          <a:bodyPr/>
          <a:lstStyle/>
          <a:p>
            <a:r>
              <a:rPr lang="en-US" sz="3000" smtClean="0">
                <a:effectLst/>
              </a:rPr>
              <a:t>Hemophilia Pedigree from Queen Victoria</a:t>
            </a:r>
          </a:p>
        </p:txBody>
      </p:sp>
      <p:sp>
        <p:nvSpPr>
          <p:cNvPr id="26626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>
              <a:effectLst/>
            </a:endParaRPr>
          </a:p>
        </p:txBody>
      </p:sp>
      <p:pic>
        <p:nvPicPr>
          <p:cNvPr id="2662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05000"/>
            <a:ext cx="9144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09600" y="838200"/>
            <a:ext cx="8007350" cy="41910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3000" u="sng" smtClean="0"/>
              <a:t>Carriers</a:t>
            </a:r>
            <a:r>
              <a:rPr lang="en-US" sz="3000" smtClean="0"/>
              <a:t> –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smtClean="0"/>
              <a:t>people who carry allele for a disorder, but do not have the disorder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smtClean="0"/>
              <a:t>(Heterozygous)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3000" u="sng" smtClean="0"/>
              <a:t>Genetic disorders</a:t>
            </a:r>
            <a:r>
              <a:rPr lang="en-US" sz="3000" smtClean="0"/>
              <a:t> –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smtClean="0"/>
              <a:t>any disease / disorder that have a genetic basis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3000" u="sng" smtClean="0"/>
              <a:t>Polygenic</a:t>
            </a:r>
            <a:r>
              <a:rPr lang="en-US" sz="3000" smtClean="0"/>
              <a:t> –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smtClean="0"/>
              <a:t>characteristics that are influenced by several genes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u="sng" smtClean="0"/>
              <a:t>Examples</a:t>
            </a:r>
            <a:r>
              <a:rPr lang="en-US" sz="2600" smtClean="0"/>
              <a:t>: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sz="2200" smtClean="0"/>
              <a:t>Skin color – six genes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sz="2200" smtClean="0"/>
              <a:t>Other examples – eye color, height, hair color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u="sng" smtClean="0">
                <a:solidFill>
                  <a:schemeClr val="hlink"/>
                </a:solidFill>
              </a:rPr>
              <a:t>Complex characters</a:t>
            </a:r>
            <a:r>
              <a:rPr lang="en-US" smtClean="0">
                <a:solidFill>
                  <a:schemeClr val="hlink"/>
                </a:solidFill>
              </a:rPr>
              <a:t> – </a:t>
            </a:r>
          </a:p>
          <a:p>
            <a:pPr lvl="1" eaLnBrk="1" hangingPunct="1">
              <a:defRPr/>
            </a:pPr>
            <a:r>
              <a:rPr lang="en-US" smtClean="0">
                <a:solidFill>
                  <a:schemeClr val="hlink"/>
                </a:solidFill>
              </a:rPr>
              <a:t>characteristics that are influenced strongly by both environment and genes</a:t>
            </a:r>
          </a:p>
          <a:p>
            <a:pPr lvl="2" eaLnBrk="1" hangingPunct="1">
              <a:defRPr/>
            </a:pPr>
            <a:r>
              <a:rPr lang="en-US" smtClean="0">
                <a:solidFill>
                  <a:schemeClr val="hlink"/>
                </a:solidFill>
              </a:rPr>
              <a:t>Sun = darker skin</a:t>
            </a:r>
          </a:p>
          <a:p>
            <a:pPr lvl="2" eaLnBrk="1" hangingPunct="1">
              <a:defRPr/>
            </a:pPr>
            <a:r>
              <a:rPr lang="en-US" smtClean="0">
                <a:solidFill>
                  <a:schemeClr val="hlink"/>
                </a:solidFill>
              </a:rPr>
              <a:t>Height = several genes but also nutrition and disease</a:t>
            </a:r>
          </a:p>
          <a:p>
            <a:pPr eaLnBrk="1" hangingPunct="1">
              <a:defRPr/>
            </a:pPr>
            <a:endParaRPr lang="en-US" smtClean="0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85800" y="152400"/>
            <a:ext cx="8007350" cy="41910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u="sng" smtClean="0"/>
              <a:t>Multiple Alleles</a:t>
            </a:r>
            <a:r>
              <a:rPr lang="en-US" smtClean="0"/>
              <a:t> –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mtClean="0"/>
              <a:t>genes that have three or more alleles (usually 2)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u="sng" smtClean="0"/>
              <a:t>Example</a:t>
            </a:r>
            <a:r>
              <a:rPr lang="en-US" smtClean="0"/>
              <a:t>:  Blood Type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mtClean="0"/>
              <a:t>What are the blood types?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mtClean="0"/>
              <a:t>ABO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mtClean="0"/>
              <a:t>Three alleles –I</a:t>
            </a:r>
            <a:r>
              <a:rPr lang="en-US" baseline="30000" smtClean="0"/>
              <a:t>A</a:t>
            </a:r>
            <a:r>
              <a:rPr lang="en-US" smtClean="0"/>
              <a:t>, I</a:t>
            </a:r>
            <a:r>
              <a:rPr lang="en-US" baseline="30000" smtClean="0"/>
              <a:t>B</a:t>
            </a:r>
            <a:r>
              <a:rPr lang="en-US" smtClean="0"/>
              <a:t>, i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mtClean="0"/>
              <a:t>Blood Types – A, B, AB, O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mtClean="0"/>
          </a:p>
          <a:p>
            <a:pPr eaLnBrk="1" hangingPunct="1">
              <a:lnSpc>
                <a:spcPct val="90000"/>
              </a:lnSpc>
              <a:defRPr/>
            </a:pPr>
            <a:endParaRPr lang="en-US" smtClean="0"/>
          </a:p>
          <a:p>
            <a:pPr eaLnBrk="1" hangingPunct="1">
              <a:lnSpc>
                <a:spcPct val="90000"/>
              </a:lnSpc>
              <a:defRPr/>
            </a:pPr>
            <a:endParaRPr lang="en-US" smtClean="0"/>
          </a:p>
        </p:txBody>
      </p:sp>
      <p:pic>
        <p:nvPicPr>
          <p:cNvPr id="2969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14800" y="4090988"/>
            <a:ext cx="5029200" cy="276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048125"/>
            <a:ext cx="2971800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0"/>
            <a:ext cx="9144000" cy="4191000"/>
          </a:xfrm>
        </p:spPr>
        <p:txBody>
          <a:bodyPr/>
          <a:lstStyle/>
          <a:p>
            <a:r>
              <a:rPr lang="en-US" sz="2400" smtClean="0">
                <a:effectLst/>
              </a:rPr>
              <a:t>Antigens – proteins, carbs etc on outside of RBC</a:t>
            </a:r>
          </a:p>
          <a:p>
            <a:r>
              <a:rPr lang="en-US" sz="2400" smtClean="0">
                <a:effectLst/>
              </a:rPr>
              <a:t>Antibodies – immuno proteins that destroy unrecognized antigens</a:t>
            </a:r>
          </a:p>
        </p:txBody>
      </p:sp>
      <p:pic>
        <p:nvPicPr>
          <p:cNvPr id="30722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428750"/>
            <a:ext cx="777240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smtClean="0">
              <a:effectLst/>
            </a:endParaRPr>
          </a:p>
        </p:txBody>
      </p:sp>
      <p:sp>
        <p:nvSpPr>
          <p:cNvPr id="31746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effectLst/>
                <a:hlinkClick r:id="rId2"/>
              </a:rPr>
              <a:t>http://nobelprize.org/educational_games/medicine/landsteiner/</a:t>
            </a:r>
            <a:endParaRPr lang="en-US" smtClean="0">
              <a:effectLst/>
            </a:endParaRPr>
          </a:p>
          <a:p>
            <a:r>
              <a:rPr lang="en-US" smtClean="0">
                <a:effectLst/>
              </a:rPr>
              <a:t>“Blood typing activity” google – first link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/>
              <a:t>Chromosomes and Inheritance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727200" y="4021138"/>
            <a:ext cx="6229350" cy="1624012"/>
          </a:xfrm>
        </p:spPr>
        <p:txBody>
          <a:bodyPr>
            <a:normAutofit/>
          </a:bodyPr>
          <a:lstStyle/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en-US">
                <a:solidFill>
                  <a:srgbClr val="898989"/>
                </a:solidFill>
              </a:rPr>
              <a:t>Chapter 12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smtClean="0">
              <a:effectLst/>
            </a:endParaRPr>
          </a:p>
        </p:txBody>
      </p:sp>
      <p:sp>
        <p:nvSpPr>
          <p:cNvPr id="32770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>
              <a:effectLst/>
            </a:endParaRPr>
          </a:p>
        </p:txBody>
      </p:sp>
      <p:pic>
        <p:nvPicPr>
          <p:cNvPr id="32771" name="Picture 2" descr="E:\LESSON OVRVW batch 2\art\BIO10NAE_04_11_04_005_LRIM_0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7663" y="244475"/>
            <a:ext cx="5697537" cy="661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4800" y="609600"/>
            <a:ext cx="8007350" cy="4191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u="sng" smtClean="0"/>
              <a:t>Codominance</a:t>
            </a:r>
            <a:r>
              <a:rPr lang="en-US" smtClean="0"/>
              <a:t> –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mtClean="0"/>
              <a:t>when both alleles are expressed in the phenotype (I</a:t>
            </a:r>
            <a:r>
              <a:rPr lang="en-US" baseline="30000" smtClean="0"/>
              <a:t>A</a:t>
            </a:r>
            <a:r>
              <a:rPr lang="en-US" smtClean="0"/>
              <a:t>, I</a:t>
            </a:r>
            <a:r>
              <a:rPr lang="en-US" baseline="30000" smtClean="0"/>
              <a:t>B</a:t>
            </a:r>
            <a:r>
              <a:rPr lang="en-US" smtClean="0"/>
              <a:t> – neither is dominant over the other – both carbs are produced on cell surface)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mtClean="0"/>
              <a:t>In codominance, you see both traits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mtClean="0"/>
              <a:t>Red cow x white cow = roan cow</a:t>
            </a:r>
          </a:p>
          <a:p>
            <a:pPr>
              <a:defRPr/>
            </a:pPr>
            <a:endParaRPr lang="en-US" smtClean="0">
              <a:effectLst/>
            </a:endParaRPr>
          </a:p>
        </p:txBody>
      </p:sp>
      <p:pic>
        <p:nvPicPr>
          <p:cNvPr id="3379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960813"/>
            <a:ext cx="4191000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Codominance</a:t>
            </a:r>
          </a:p>
        </p:txBody>
      </p:sp>
      <p:sp>
        <p:nvSpPr>
          <p:cNvPr id="39938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pic>
        <p:nvPicPr>
          <p:cNvPr id="3481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53100" y="2409825"/>
            <a:ext cx="3390900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960813"/>
            <a:ext cx="4191000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95400" y="1428750"/>
            <a:ext cx="2590800" cy="253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en-US" dirty="0"/>
          </a:p>
        </p:txBody>
      </p:sp>
      <p:sp>
        <p:nvSpPr>
          <p:cNvPr id="32770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u="sng" smtClean="0"/>
              <a:t>Incomplete dominance</a:t>
            </a:r>
            <a:r>
              <a:rPr lang="en-US" smtClean="0"/>
              <a:t> – </a:t>
            </a:r>
          </a:p>
          <a:p>
            <a:pPr lvl="1" eaLnBrk="1" hangingPunct="1">
              <a:defRPr/>
            </a:pPr>
            <a:r>
              <a:rPr lang="en-US" smtClean="0"/>
              <a:t>mix between two parents</a:t>
            </a:r>
          </a:p>
          <a:p>
            <a:pPr eaLnBrk="1" hangingPunct="1">
              <a:defRPr/>
            </a:pPr>
            <a:r>
              <a:rPr lang="en-US" u="sng" smtClean="0"/>
              <a:t>Example</a:t>
            </a:r>
            <a:r>
              <a:rPr lang="en-US" smtClean="0"/>
              <a:t>:</a:t>
            </a:r>
          </a:p>
          <a:p>
            <a:pPr lvl="1" eaLnBrk="1" hangingPunct="1">
              <a:defRPr/>
            </a:pPr>
            <a:r>
              <a:rPr lang="en-US" smtClean="0"/>
              <a:t>Straight hair mom x curly hair dad = wavy haired child</a:t>
            </a:r>
          </a:p>
          <a:p>
            <a:pPr lvl="1" eaLnBrk="1" hangingPunct="1">
              <a:defRPr/>
            </a:pPr>
            <a:r>
              <a:rPr lang="en-US" smtClean="0"/>
              <a:t>Red flower x white flower = pink flower</a:t>
            </a:r>
          </a:p>
          <a:p>
            <a:pPr eaLnBrk="1" hangingPunct="1">
              <a:defRPr/>
            </a:pPr>
            <a:r>
              <a:rPr lang="en-US" smtClean="0"/>
              <a:t>In incomplete dominance, you see a mix or blend of both traits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27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title" idx="4294967295"/>
          </p:nvPr>
        </p:nvSpPr>
        <p:spPr>
          <a:noFill/>
        </p:spPr>
        <p:txBody>
          <a:bodyPr/>
          <a:lstStyle/>
          <a:p>
            <a:r>
              <a:rPr lang="en-US" smtClean="0">
                <a:effectLst/>
              </a:rPr>
              <a:t>Incomplete Dominance</a:t>
            </a:r>
          </a:p>
        </p:txBody>
      </p:sp>
      <p:sp>
        <p:nvSpPr>
          <p:cNvPr id="36866" name="Rectangle 3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endParaRPr lang="en-US" smtClean="0">
              <a:effectLst/>
            </a:endParaRPr>
          </a:p>
        </p:txBody>
      </p:sp>
      <p:pic>
        <p:nvPicPr>
          <p:cNvPr id="3686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9800" y="3505200"/>
            <a:ext cx="312420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55750"/>
            <a:ext cx="6091238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5-19 ATB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What is the difference between </a:t>
            </a:r>
            <a:r>
              <a:rPr lang="en-US" dirty="0" err="1" smtClean="0"/>
              <a:t>codominance</a:t>
            </a:r>
            <a:r>
              <a:rPr lang="en-US" dirty="0" smtClean="0"/>
              <a:t> and incomplete dominance?</a:t>
            </a:r>
          </a:p>
          <a:p>
            <a:pPr>
              <a:defRPr/>
            </a:pPr>
            <a:r>
              <a:rPr lang="en-US" dirty="0" smtClean="0"/>
              <a:t>Objectives:</a:t>
            </a:r>
          </a:p>
          <a:p>
            <a:pPr lvl="1">
              <a:defRPr/>
            </a:pPr>
            <a:r>
              <a:rPr lang="en-US" dirty="0" smtClean="0"/>
              <a:t>Discuss gene therapy</a:t>
            </a:r>
          </a:p>
          <a:p>
            <a:pPr lvl="1">
              <a:defRPr/>
            </a:pPr>
            <a:r>
              <a:rPr lang="en-US" dirty="0" smtClean="0"/>
              <a:t>Test Friday / or Monday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822325"/>
          </a:xfrm>
        </p:spPr>
        <p:txBody>
          <a:bodyPr/>
          <a:lstStyle/>
          <a:p>
            <a:pPr>
              <a:defRPr/>
            </a:pPr>
            <a:r>
              <a:rPr lang="en-US" smtClean="0"/>
              <a:t>X-Linked Traits</a:t>
            </a:r>
          </a:p>
        </p:txBody>
      </p:sp>
      <p:sp>
        <p:nvSpPr>
          <p:cNvPr id="5529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066800"/>
            <a:ext cx="8007350" cy="4191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Traits carried on the X chromosome</a:t>
            </a:r>
          </a:p>
          <a:p>
            <a:pPr lvl="1" eaLnBrk="1" hangingPunct="1">
              <a:defRPr/>
            </a:pPr>
            <a:r>
              <a:rPr lang="en-US" dirty="0" smtClean="0"/>
              <a:t>Who will show more X-linked disorders, males or females? Why?</a:t>
            </a:r>
          </a:p>
          <a:p>
            <a:pPr lvl="2" eaLnBrk="1" hangingPunct="1">
              <a:defRPr/>
            </a:pPr>
            <a:r>
              <a:rPr lang="en-US" dirty="0" smtClean="0"/>
              <a:t>Males – </a:t>
            </a:r>
            <a:r>
              <a:rPr lang="en-US" dirty="0" err="1" smtClean="0"/>
              <a:t>b/c</a:t>
            </a:r>
            <a:r>
              <a:rPr lang="en-US" dirty="0" smtClean="0"/>
              <a:t> they only have one X (</a:t>
            </a:r>
            <a:r>
              <a:rPr lang="en-US" dirty="0" err="1" smtClean="0"/>
              <a:t>Xy</a:t>
            </a:r>
            <a:r>
              <a:rPr lang="en-US" dirty="0" smtClean="0"/>
              <a:t>) (doesn’t matter if trait is dominant or recessive)</a:t>
            </a:r>
          </a:p>
          <a:p>
            <a:pPr lvl="1" eaLnBrk="1" hangingPunct="1">
              <a:defRPr/>
            </a:pPr>
            <a:r>
              <a:rPr lang="en-US" u="sng" dirty="0" smtClean="0"/>
              <a:t>Example</a:t>
            </a:r>
            <a:r>
              <a:rPr lang="en-US" dirty="0" smtClean="0"/>
              <a:t>:</a:t>
            </a:r>
          </a:p>
          <a:p>
            <a:pPr lvl="2" eaLnBrk="1" hangingPunct="1">
              <a:defRPr/>
            </a:pPr>
            <a:r>
              <a:rPr lang="en-US" dirty="0" smtClean="0"/>
              <a:t>Colorblindness – carried on X-chromosome</a:t>
            </a:r>
          </a:p>
          <a:p>
            <a:pPr lvl="2" eaLnBrk="1" hangingPunct="1">
              <a:defRPr/>
            </a:pPr>
            <a:r>
              <a:rPr lang="en-US" dirty="0" smtClean="0"/>
              <a:t>Hemophilia – impaired blood clotting</a:t>
            </a:r>
          </a:p>
          <a:p>
            <a:pPr>
              <a:defRPr/>
            </a:pPr>
            <a:endParaRPr lang="en-US" dirty="0" smtClean="0">
              <a:effectLst/>
            </a:endParaRPr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7800" y="4721225"/>
            <a:ext cx="3886200" cy="213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ffectLst/>
              </a:rPr>
              <a:t>Hemophilia</a:t>
            </a:r>
          </a:p>
        </p:txBody>
      </p:sp>
      <p:sp>
        <p:nvSpPr>
          <p:cNvPr id="39938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effectLst/>
              </a:rPr>
              <a:t>X-linked</a:t>
            </a:r>
          </a:p>
        </p:txBody>
      </p:sp>
      <p:pic>
        <p:nvPicPr>
          <p:cNvPr id="3993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70450" y="1219200"/>
            <a:ext cx="427355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8842375" cy="898525"/>
          </a:xfrm>
          <a:noFill/>
        </p:spPr>
        <p:txBody>
          <a:bodyPr/>
          <a:lstStyle/>
          <a:p>
            <a:r>
              <a:rPr lang="en-US" sz="3000" smtClean="0">
                <a:effectLst/>
              </a:rPr>
              <a:t>Hemophilia Pedigree from Queen Victoria</a:t>
            </a:r>
          </a:p>
        </p:txBody>
      </p:sp>
      <p:sp>
        <p:nvSpPr>
          <p:cNvPr id="40962" name="Rectangle 3"/>
          <p:cNvSpPr>
            <a:spLocks noGrp="1" noRot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endParaRPr lang="en-US" smtClean="0">
              <a:effectLst/>
            </a:endParaRPr>
          </a:p>
        </p:txBody>
      </p:sp>
      <p:pic>
        <p:nvPicPr>
          <p:cNvPr id="4096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87413"/>
            <a:ext cx="9144000" cy="597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Rot="1" noChangeArrowheads="1"/>
          </p:cNvSpPr>
          <p:nvPr>
            <p:ph type="title" idx="4294967295"/>
          </p:nvPr>
        </p:nvSpPr>
        <p:spPr>
          <a:noFill/>
        </p:spPr>
        <p:txBody>
          <a:bodyPr/>
          <a:lstStyle/>
          <a:p>
            <a:endParaRPr lang="en-US" smtClean="0">
              <a:effectLst/>
            </a:endParaRPr>
          </a:p>
        </p:txBody>
      </p:sp>
      <p:sp>
        <p:nvSpPr>
          <p:cNvPr id="41986" name="Rectangle 3"/>
          <p:cNvSpPr>
            <a:spLocks noGrp="1" noRot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endParaRPr lang="en-US" smtClean="0">
              <a:effectLst/>
            </a:endParaRPr>
          </a:p>
        </p:txBody>
      </p:sp>
      <p:pic>
        <p:nvPicPr>
          <p:cNvPr id="4198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385175" cy="898525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Review:</a:t>
            </a:r>
          </a:p>
        </p:txBody>
      </p:sp>
      <p:pic>
        <p:nvPicPr>
          <p:cNvPr id="1536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3263900"/>
            <a:ext cx="6134100" cy="359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365125" y="898525"/>
            <a:ext cx="8283575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>
              <a:buFontTx/>
              <a:buChar char="•"/>
              <a:defRPr/>
            </a:pPr>
            <a:r>
              <a:rPr lang="en-US" sz="2900" u="sng">
                <a:effectLst>
                  <a:outerShdw blurRad="38100" dist="38100" dir="2700000" algn="tl">
                    <a:srgbClr val="000000"/>
                  </a:outerShdw>
                </a:effectLst>
              </a:rPr>
              <a:t>Sex chromosomes</a:t>
            </a:r>
            <a:r>
              <a:rPr lang="en-US" sz="2900">
                <a:effectLst>
                  <a:outerShdw blurRad="38100" dist="38100" dir="2700000" algn="tl">
                    <a:srgbClr val="000000"/>
                  </a:outerShdw>
                </a:effectLst>
              </a:rPr>
              <a:t> – </a:t>
            </a:r>
          </a:p>
          <a:p>
            <a:pPr lvl="1" defTabSz="914400">
              <a:buFontTx/>
              <a:buChar char="•"/>
              <a:defRPr/>
            </a:pPr>
            <a:r>
              <a:rPr lang="en-US" sz="2900">
                <a:effectLst>
                  <a:outerShdw blurRad="38100" dist="38100" dir="2700000" algn="tl">
                    <a:srgbClr val="000000"/>
                  </a:outerShdw>
                </a:effectLst>
              </a:rPr>
              <a:t>chromosomes that contain genes that determine sex (along with other traits)</a:t>
            </a:r>
          </a:p>
          <a:p>
            <a:pPr defTabSz="914400">
              <a:buFontTx/>
              <a:buChar char="•"/>
              <a:defRPr/>
            </a:pPr>
            <a:r>
              <a:rPr lang="en-US" sz="2900" u="sng">
                <a:effectLst>
                  <a:outerShdw blurRad="38100" dist="38100" dir="2700000" algn="tl">
                    <a:srgbClr val="000000"/>
                  </a:outerShdw>
                </a:effectLst>
              </a:rPr>
              <a:t>Autosomes</a:t>
            </a:r>
            <a:r>
              <a:rPr lang="en-US" sz="2900">
                <a:effectLst>
                  <a:outerShdw blurRad="38100" dist="38100" dir="2700000" algn="tl">
                    <a:srgbClr val="000000"/>
                  </a:outerShdw>
                </a:effectLst>
              </a:rPr>
              <a:t> – </a:t>
            </a:r>
          </a:p>
          <a:p>
            <a:pPr lvl="1" defTabSz="914400">
              <a:buFontTx/>
              <a:buChar char="•"/>
              <a:defRPr/>
            </a:pPr>
            <a:r>
              <a:rPr lang="en-US" sz="2900">
                <a:effectLst>
                  <a:outerShdw blurRad="38100" dist="38100" dir="2700000" algn="tl">
                    <a:srgbClr val="000000"/>
                  </a:outerShdw>
                </a:effectLst>
              </a:rPr>
              <a:t>all other chromosomes and the genes they carry</a:t>
            </a:r>
          </a:p>
          <a:p>
            <a:pPr defTabSz="914400">
              <a:defRPr/>
            </a:pPr>
            <a:endParaRPr lang="en-US" sz="2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441325"/>
          </a:xfrm>
        </p:spPr>
        <p:txBody>
          <a:bodyPr/>
          <a:lstStyle/>
          <a:p>
            <a:r>
              <a:rPr lang="en-US" sz="4000" smtClean="0">
                <a:effectLst/>
              </a:rPr>
              <a:t/>
            </a:r>
            <a:br>
              <a:rPr lang="en-US" sz="4000" smtClean="0">
                <a:effectLst/>
              </a:rPr>
            </a:br>
            <a:r>
              <a:rPr lang="en-US" sz="4000" smtClean="0">
                <a:effectLst/>
              </a:rPr>
              <a:t>X-linked Dominant</a:t>
            </a:r>
          </a:p>
        </p:txBody>
      </p:sp>
      <p:sp>
        <p:nvSpPr>
          <p:cNvPr id="38914" name="Rectangle 6"/>
          <p:cNvSpPr>
            <a:spLocks noGrp="1" noRot="1" noChangeArrowheads="1"/>
          </p:cNvSpPr>
          <p:nvPr>
            <p:ph type="body" sz="half" idx="4294967295"/>
          </p:nvPr>
        </p:nvSpPr>
        <p:spPr>
          <a:xfrm>
            <a:off x="228600" y="1219200"/>
            <a:ext cx="3927475" cy="4191000"/>
          </a:xfrm>
          <a:noFill/>
        </p:spPr>
        <p:txBody>
          <a:bodyPr/>
          <a:lstStyle/>
          <a:p>
            <a:r>
              <a:rPr lang="en-US" sz="2800" smtClean="0">
                <a:effectLst/>
              </a:rPr>
              <a:t>If mother affected </a:t>
            </a:r>
            <a:r>
              <a:rPr lang="en-US" sz="2800" smtClean="0">
                <a:effectLst/>
                <a:sym typeface="Wingdings" pitchFamily="2" charset="2"/>
              </a:rPr>
              <a:t> equal chance of sons / daughters affected</a:t>
            </a:r>
          </a:p>
          <a:p>
            <a:r>
              <a:rPr lang="en-US" sz="2800" smtClean="0">
                <a:effectLst/>
                <a:sym typeface="Wingdings" pitchFamily="2" charset="2"/>
              </a:rPr>
              <a:t>If father affected  All daughters will have, sons ok</a:t>
            </a:r>
          </a:p>
          <a:p>
            <a:r>
              <a:rPr lang="en-US" sz="2800" smtClean="0">
                <a:effectLst/>
                <a:sym typeface="Wingdings" pitchFamily="2" charset="2"/>
              </a:rPr>
              <a:t>No carriers possible</a:t>
            </a:r>
          </a:p>
          <a:p>
            <a:endParaRPr lang="en-US" sz="2800" smtClean="0">
              <a:effectLst/>
            </a:endParaRPr>
          </a:p>
          <a:p>
            <a:endParaRPr lang="en-US" sz="2800" smtClean="0">
              <a:effectLst/>
            </a:endParaRPr>
          </a:p>
        </p:txBody>
      </p:sp>
      <p:sp>
        <p:nvSpPr>
          <p:cNvPr id="43011" name="Rectangle 7"/>
          <p:cNvSpPr>
            <a:spLocks noGrp="1" noRot="1" noChangeArrowheads="1"/>
          </p:cNvSpPr>
          <p:nvPr>
            <p:ph type="body" sz="half" idx="4294967295"/>
          </p:nvPr>
        </p:nvSpPr>
        <p:spPr>
          <a:xfrm>
            <a:off x="4918075" y="1905000"/>
            <a:ext cx="3927475" cy="4191000"/>
          </a:xfrm>
          <a:noFill/>
        </p:spPr>
        <p:txBody>
          <a:bodyPr/>
          <a:lstStyle/>
          <a:p>
            <a:endParaRPr lang="en-US" sz="2800" smtClean="0">
              <a:effectLst/>
            </a:endParaRPr>
          </a:p>
        </p:txBody>
      </p:sp>
      <p:pic>
        <p:nvPicPr>
          <p:cNvPr id="43012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48188" y="990600"/>
            <a:ext cx="4548187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12763" y="0"/>
            <a:ext cx="8385175" cy="1431925"/>
          </a:xfrm>
        </p:spPr>
        <p:txBody>
          <a:bodyPr/>
          <a:lstStyle/>
          <a:p>
            <a:r>
              <a:rPr lang="en-US" smtClean="0">
                <a:effectLst/>
              </a:rPr>
              <a:t>X-Linked Recessive</a:t>
            </a:r>
          </a:p>
        </p:txBody>
      </p:sp>
      <p:sp>
        <p:nvSpPr>
          <p:cNvPr id="44034" name="Rectangle 5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228600" y="1143000"/>
            <a:ext cx="3927475" cy="4191000"/>
          </a:xfrm>
        </p:spPr>
        <p:txBody>
          <a:bodyPr/>
          <a:lstStyle/>
          <a:p>
            <a:r>
              <a:rPr lang="en-US" sz="2400" smtClean="0">
                <a:effectLst/>
              </a:rPr>
              <a:t>If mother carrier </a:t>
            </a:r>
            <a:r>
              <a:rPr lang="en-US" sz="2400" smtClean="0">
                <a:effectLst/>
                <a:sym typeface="Wingdings" pitchFamily="2" charset="2"/>
              </a:rPr>
              <a:t> 50% chance son will be affected, no daughters will have (thou they may be a carrier)</a:t>
            </a:r>
          </a:p>
          <a:p>
            <a:r>
              <a:rPr lang="en-US" sz="2400" smtClean="0">
                <a:effectLst/>
                <a:sym typeface="Wingdings" pitchFamily="2" charset="2"/>
              </a:rPr>
              <a:t>If father affected  Sons will be ok, daughters have 50% chance of being a carrier)</a:t>
            </a:r>
          </a:p>
          <a:p>
            <a:pPr>
              <a:buFont typeface="Wingdings" pitchFamily="2" charset="2"/>
              <a:buNone/>
            </a:pPr>
            <a:endParaRPr lang="en-US" sz="2400" smtClean="0">
              <a:effectLst/>
            </a:endParaRPr>
          </a:p>
        </p:txBody>
      </p:sp>
      <p:sp>
        <p:nvSpPr>
          <p:cNvPr id="44035" name="Rectangle 6"/>
          <p:cNvSpPr>
            <a:spLocks noGrp="1" noRot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 sz="2400" smtClean="0">
              <a:effectLst/>
            </a:endParaRPr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05350" y="1143000"/>
            <a:ext cx="44307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ffectLst/>
              </a:rPr>
              <a:t>Autosomal Dominant</a:t>
            </a:r>
          </a:p>
        </p:txBody>
      </p:sp>
      <p:sp>
        <p:nvSpPr>
          <p:cNvPr id="45058" name="Rectangle 6"/>
          <p:cNvSpPr>
            <a:spLocks noGrp="1" noRot="1" noChangeArrowheads="1"/>
          </p:cNvSpPr>
          <p:nvPr>
            <p:ph type="body" sz="half" idx="4294967295"/>
          </p:nvPr>
        </p:nvSpPr>
        <p:spPr>
          <a:xfrm>
            <a:off x="228600" y="1447800"/>
            <a:ext cx="3927475" cy="4191000"/>
          </a:xfrm>
          <a:noFill/>
        </p:spPr>
        <p:txBody>
          <a:bodyPr/>
          <a:lstStyle/>
          <a:p>
            <a:r>
              <a:rPr lang="en-US" sz="2800" smtClean="0">
                <a:effectLst/>
              </a:rPr>
              <a:t>50 / 50 chance of producing affected children</a:t>
            </a:r>
          </a:p>
          <a:p>
            <a:r>
              <a:rPr lang="en-US" sz="2800" smtClean="0">
                <a:effectLst/>
              </a:rPr>
              <a:t>No carriers possible</a:t>
            </a:r>
          </a:p>
        </p:txBody>
      </p:sp>
      <p:sp>
        <p:nvSpPr>
          <p:cNvPr id="45059" name="Rectangle 7"/>
          <p:cNvSpPr>
            <a:spLocks noGrp="1" noRot="1" noChangeArrowheads="1"/>
          </p:cNvSpPr>
          <p:nvPr>
            <p:ph type="body" sz="half" idx="4294967295"/>
          </p:nvPr>
        </p:nvSpPr>
        <p:spPr>
          <a:xfrm>
            <a:off x="4918075" y="1905000"/>
            <a:ext cx="3927475" cy="4191000"/>
          </a:xfrm>
          <a:noFill/>
        </p:spPr>
        <p:txBody>
          <a:bodyPr/>
          <a:lstStyle/>
          <a:p>
            <a:endParaRPr lang="en-US" sz="2800" smtClean="0">
              <a:effectLst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18075" y="1447800"/>
            <a:ext cx="4194175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ffectLst/>
              </a:rPr>
              <a:t>Autosomal Recessive</a:t>
            </a:r>
          </a:p>
        </p:txBody>
      </p:sp>
      <p:sp>
        <p:nvSpPr>
          <p:cNvPr id="46082" name="Rectangle 6"/>
          <p:cNvSpPr>
            <a:spLocks noGrp="1" noRot="1" noChangeArrowheads="1"/>
          </p:cNvSpPr>
          <p:nvPr>
            <p:ph type="body" sz="half" idx="4294967295"/>
          </p:nvPr>
        </p:nvSpPr>
        <p:spPr>
          <a:xfrm>
            <a:off x="457200" y="1676400"/>
            <a:ext cx="3927475" cy="4191000"/>
          </a:xfrm>
          <a:noFill/>
        </p:spPr>
        <p:txBody>
          <a:bodyPr/>
          <a:lstStyle/>
          <a:p>
            <a:r>
              <a:rPr lang="en-US" sz="2800" smtClean="0">
                <a:effectLst/>
              </a:rPr>
              <a:t>Occurs if both parents are carriers (only 25% of the time)</a:t>
            </a:r>
          </a:p>
          <a:p>
            <a:r>
              <a:rPr lang="en-US" sz="2800" smtClean="0">
                <a:effectLst/>
              </a:rPr>
              <a:t>Carriers possible</a:t>
            </a:r>
          </a:p>
        </p:txBody>
      </p:sp>
      <p:sp>
        <p:nvSpPr>
          <p:cNvPr id="46083" name="Rectangle 7"/>
          <p:cNvSpPr>
            <a:spLocks noGrp="1" noRot="1" noChangeArrowheads="1"/>
          </p:cNvSpPr>
          <p:nvPr>
            <p:ph type="body" sz="half" idx="4294967295"/>
          </p:nvPr>
        </p:nvSpPr>
        <p:spPr>
          <a:xfrm>
            <a:off x="4918075" y="1905000"/>
            <a:ext cx="3927475" cy="4191000"/>
          </a:xfrm>
          <a:noFill/>
        </p:spPr>
        <p:txBody>
          <a:bodyPr/>
          <a:lstStyle/>
          <a:p>
            <a:endParaRPr lang="en-US" sz="2800" smtClean="0">
              <a:effectLst/>
            </a:endParaRPr>
          </a:p>
        </p:txBody>
      </p:sp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91088" y="1371600"/>
            <a:ext cx="4252912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ffectLst/>
              </a:rPr>
              <a:t>5-21 ATB</a:t>
            </a:r>
          </a:p>
        </p:txBody>
      </p:sp>
      <p:sp>
        <p:nvSpPr>
          <p:cNvPr id="47106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effectLst/>
              </a:rPr>
              <a:t>What is an X-linked trait?</a:t>
            </a:r>
          </a:p>
          <a:p>
            <a:r>
              <a:rPr lang="en-US" smtClean="0">
                <a:effectLst/>
              </a:rPr>
              <a:t>Objectives:</a:t>
            </a:r>
          </a:p>
          <a:p>
            <a:pPr lvl="1"/>
            <a:r>
              <a:rPr lang="en-US" smtClean="0">
                <a:effectLst/>
              </a:rPr>
              <a:t>Discuss gene therapy</a:t>
            </a:r>
          </a:p>
          <a:p>
            <a:pPr lvl="1"/>
            <a:r>
              <a:rPr lang="en-US" smtClean="0">
                <a:effectLst/>
              </a:rPr>
              <a:t>Review for test</a:t>
            </a:r>
          </a:p>
          <a:p>
            <a:pPr lvl="1"/>
            <a:r>
              <a:rPr lang="en-US" smtClean="0">
                <a:effectLst/>
              </a:rPr>
              <a:t>Test / Review sheet – Monday!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u="sng" smtClean="0"/>
              <a:t>Single-Allele Traits</a:t>
            </a:r>
            <a:r>
              <a:rPr lang="en-US" smtClean="0"/>
              <a:t> –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mtClean="0"/>
              <a:t>traits caused by one dominant allele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u="sng" smtClean="0"/>
              <a:t>Huntington’s Disease</a:t>
            </a:r>
            <a:r>
              <a:rPr lang="en-US" smtClean="0"/>
              <a:t> –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mtClean="0"/>
              <a:t>caused by one dominant allele.  Onset is 30-40 so parents have children before they realize the have it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mtClean="0"/>
              <a:t>Forgetfulness, irritability, muscle spasms and mental illness, then death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mtClean="0"/>
              <a:t>Genetic testing now beginning to be used to determine if either parent has disease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smtClean="0"/>
              <a:t>Detecting Genetic Disease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38200" y="1600200"/>
            <a:ext cx="8007350" cy="41910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800" u="sng" smtClean="0"/>
              <a:t>Amniocentesis</a:t>
            </a:r>
            <a:r>
              <a:rPr lang="en-US" sz="2800" smtClean="0"/>
              <a:t> –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smtClean="0"/>
              <a:t>Dr. removes some amniotic fluid from the sac that surrounds the fetus – can detect over 200 genetic disorders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u="sng" smtClean="0"/>
              <a:t>Chorionic Villi Sampling</a:t>
            </a:r>
            <a:r>
              <a:rPr lang="en-US" sz="2800" smtClean="0"/>
              <a:t> –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smtClean="0"/>
              <a:t>sample cells that grow between the uterus and placenta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u="sng" smtClean="0"/>
              <a:t>Genetic Counseling</a:t>
            </a:r>
            <a:r>
              <a:rPr lang="en-US" sz="2800" smtClean="0"/>
              <a:t> –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smtClean="0"/>
              <a:t>process of informing person about their genetic make-up, and problems that may occur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smtClean="0"/>
              <a:t>Predict likelihood of producing an affected child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Treating Genetic Diseases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70000"/>
              </a:lnSpc>
              <a:defRPr/>
            </a:pPr>
            <a:r>
              <a:rPr lang="en-US" sz="3000" smtClean="0"/>
              <a:t>Sometimes treatment only relieves symptoms</a:t>
            </a:r>
          </a:p>
          <a:p>
            <a:pPr eaLnBrk="1" hangingPunct="1">
              <a:lnSpc>
                <a:spcPct val="70000"/>
              </a:lnSpc>
              <a:defRPr/>
            </a:pPr>
            <a:r>
              <a:rPr lang="en-US" sz="3000" u="sng" smtClean="0"/>
              <a:t>Phenylketonuria (PKU)</a:t>
            </a:r>
            <a:r>
              <a:rPr lang="en-US" sz="3000" smtClean="0"/>
              <a:t> – </a:t>
            </a:r>
          </a:p>
          <a:p>
            <a:pPr lvl="1" eaLnBrk="1" hangingPunct="1">
              <a:lnSpc>
                <a:spcPct val="70000"/>
              </a:lnSpc>
              <a:defRPr/>
            </a:pPr>
            <a:r>
              <a:rPr lang="en-US" sz="2600" smtClean="0"/>
              <a:t>body can’t break down the amino acid phenylalanine into tyrosine – leads to mental retardation</a:t>
            </a:r>
          </a:p>
          <a:p>
            <a:pPr lvl="1" eaLnBrk="1" hangingPunct="1">
              <a:lnSpc>
                <a:spcPct val="70000"/>
              </a:lnSpc>
              <a:defRPr/>
            </a:pPr>
            <a:r>
              <a:rPr lang="en-US" sz="2600" smtClean="0"/>
              <a:t>Treatment – eliminate the specific amino acid from the diet</a:t>
            </a:r>
          </a:p>
          <a:p>
            <a:pPr eaLnBrk="1" hangingPunct="1">
              <a:lnSpc>
                <a:spcPct val="70000"/>
              </a:lnSpc>
              <a:defRPr/>
            </a:pPr>
            <a:r>
              <a:rPr lang="en-US" sz="3000" u="sng" smtClean="0"/>
              <a:t>Cystic Fibrosis</a:t>
            </a:r>
            <a:r>
              <a:rPr lang="en-US" sz="3000" smtClean="0"/>
              <a:t> – </a:t>
            </a:r>
          </a:p>
          <a:p>
            <a:pPr lvl="1" eaLnBrk="1" hangingPunct="1">
              <a:lnSpc>
                <a:spcPct val="70000"/>
              </a:lnSpc>
              <a:defRPr/>
            </a:pPr>
            <a:r>
              <a:rPr lang="en-US" sz="2600" smtClean="0"/>
              <a:t>mucus gets lodged in chest – </a:t>
            </a:r>
          </a:p>
          <a:p>
            <a:pPr lvl="1" eaLnBrk="1" hangingPunct="1">
              <a:lnSpc>
                <a:spcPct val="70000"/>
              </a:lnSpc>
              <a:defRPr/>
            </a:pPr>
            <a:r>
              <a:rPr lang="en-US" sz="2600" smtClean="0"/>
              <a:t>Treatment – 45 minute sessions of pounding on the back to break up mucus</a:t>
            </a:r>
          </a:p>
          <a:p>
            <a:pPr eaLnBrk="1" hangingPunct="1">
              <a:lnSpc>
                <a:spcPct val="70000"/>
              </a:lnSpc>
              <a:defRPr/>
            </a:pPr>
            <a:endParaRPr lang="en-US" sz="30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Gene Therapy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70000"/>
              </a:lnSpc>
              <a:defRPr/>
            </a:pPr>
            <a:r>
              <a:rPr lang="en-US" sz="2700" u="sng" smtClean="0"/>
              <a:t>Gene Therapy</a:t>
            </a:r>
            <a:r>
              <a:rPr lang="en-US" sz="2700" smtClean="0"/>
              <a:t> – </a:t>
            </a:r>
          </a:p>
          <a:p>
            <a:pPr lvl="1" eaLnBrk="1" hangingPunct="1">
              <a:lnSpc>
                <a:spcPct val="70000"/>
              </a:lnSpc>
              <a:defRPr/>
            </a:pPr>
            <a:r>
              <a:rPr lang="en-US" sz="2300" smtClean="0"/>
              <a:t>technique that places a healthy copy of a gene into the cells of a person with the faulty gene</a:t>
            </a:r>
          </a:p>
          <a:p>
            <a:pPr lvl="1" eaLnBrk="1" hangingPunct="1">
              <a:lnSpc>
                <a:spcPct val="70000"/>
              </a:lnSpc>
              <a:defRPr/>
            </a:pPr>
            <a:r>
              <a:rPr lang="en-US" sz="2300" smtClean="0"/>
              <a:t>Place the correct gene into the DNA of a virus – introduce modified virus into lungs of person with cystic fibrosis – infects cells, but also brings functional gene – this improves condition, but only as long as those cells survive (not permanent)</a:t>
            </a:r>
          </a:p>
          <a:p>
            <a:pPr eaLnBrk="1" hangingPunct="1">
              <a:lnSpc>
                <a:spcPct val="70000"/>
              </a:lnSpc>
              <a:defRPr/>
            </a:pPr>
            <a:r>
              <a:rPr lang="en-US" sz="2700" u="sng" smtClean="0"/>
              <a:t>Somatic Cell Gene Therapy</a:t>
            </a:r>
            <a:r>
              <a:rPr lang="en-US" sz="2700" smtClean="0"/>
              <a:t> – </a:t>
            </a:r>
          </a:p>
          <a:p>
            <a:pPr lvl="1" eaLnBrk="1" hangingPunct="1">
              <a:lnSpc>
                <a:spcPct val="70000"/>
              </a:lnSpc>
              <a:defRPr/>
            </a:pPr>
            <a:r>
              <a:rPr lang="en-US" sz="2300" smtClean="0"/>
              <a:t>gene therapy in which body cells are altered</a:t>
            </a:r>
          </a:p>
          <a:p>
            <a:pPr eaLnBrk="1" hangingPunct="1">
              <a:lnSpc>
                <a:spcPct val="70000"/>
              </a:lnSpc>
              <a:defRPr/>
            </a:pPr>
            <a:r>
              <a:rPr lang="en-US" sz="2700" u="sng" smtClean="0"/>
              <a:t>Germ Cell Gene Therapy</a:t>
            </a:r>
            <a:r>
              <a:rPr lang="en-US" sz="2700" smtClean="0"/>
              <a:t> – </a:t>
            </a:r>
          </a:p>
          <a:p>
            <a:pPr lvl="1" eaLnBrk="1" hangingPunct="1">
              <a:lnSpc>
                <a:spcPct val="70000"/>
              </a:lnSpc>
              <a:defRPr/>
            </a:pPr>
            <a:r>
              <a:rPr lang="en-US" sz="2300" smtClean="0"/>
              <a:t>attempt to alter sperm or eggs – ethical issues – what if it effects the offspring in un-intended ways?</a:t>
            </a:r>
          </a:p>
          <a:p>
            <a:pPr eaLnBrk="1" hangingPunct="1">
              <a:lnSpc>
                <a:spcPct val="70000"/>
              </a:lnSpc>
              <a:defRPr/>
            </a:pPr>
            <a:endParaRPr lang="en-US" sz="27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The End</a:t>
            </a:r>
          </a:p>
        </p:txBody>
      </p:sp>
      <p:sp>
        <p:nvSpPr>
          <p:cNvPr id="40962" name="Content Placeholder 3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228600" y="161925"/>
            <a:ext cx="3927475" cy="59340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3000" u="sng" smtClean="0"/>
              <a:t>Sex-linked traits</a:t>
            </a:r>
            <a:r>
              <a:rPr lang="en-US" sz="3000" smtClean="0"/>
              <a:t> –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3000" smtClean="0"/>
              <a:t>traits that are coded by an allele on a sex chromosome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3000" smtClean="0"/>
              <a:t>Why are there more X sex linked traits?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sz="2600" smtClean="0"/>
              <a:t>X chromosome is bigger than the y chromosome</a:t>
            </a:r>
          </a:p>
        </p:txBody>
      </p:sp>
      <p:sp>
        <p:nvSpPr>
          <p:cNvPr id="16386" name="Rectangle 6"/>
          <p:cNvSpPr>
            <a:spLocks noGrp="1" noRot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 smtClean="0">
              <a:effectLst/>
            </a:endParaRPr>
          </a:p>
        </p:txBody>
      </p:sp>
      <p:pic>
        <p:nvPicPr>
          <p:cNvPr id="1638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89450" y="990600"/>
            <a:ext cx="43307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385175" cy="1050925"/>
          </a:xfrm>
          <a:noFill/>
          <a:ln/>
        </p:spPr>
        <p:txBody>
          <a:bodyPr/>
          <a:lstStyle/>
          <a:p>
            <a:r>
              <a:rPr lang="en-US" smtClean="0">
                <a:effectLst/>
              </a:rPr>
              <a:t>5-24 ATB</a:t>
            </a:r>
          </a:p>
        </p:txBody>
      </p:sp>
      <p:sp>
        <p:nvSpPr>
          <p:cNvPr id="6144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52400" y="1050925"/>
            <a:ext cx="8007350" cy="5807075"/>
          </a:xfrm>
          <a:noFill/>
          <a:ln/>
        </p:spPr>
        <p:txBody>
          <a:bodyPr/>
          <a:lstStyle/>
          <a:p>
            <a:pPr marL="609600" indent="-609600">
              <a:lnSpc>
                <a:spcPct val="90000"/>
              </a:lnSpc>
            </a:pPr>
            <a:r>
              <a:rPr lang="en-US" sz="3800" smtClean="0">
                <a:effectLst/>
                <a:latin typeface="Bauhaus 93" pitchFamily="82" charset="0"/>
              </a:rPr>
              <a:t>Test Today!</a:t>
            </a:r>
          </a:p>
          <a:p>
            <a:pPr marL="609600" indent="-609600">
              <a:lnSpc>
                <a:spcPct val="90000"/>
              </a:lnSpc>
            </a:pPr>
            <a:r>
              <a:rPr lang="en-US" sz="2800" smtClean="0">
                <a:effectLst/>
                <a:latin typeface="Bauhaus 93" pitchFamily="82" charset="0"/>
              </a:rPr>
              <a:t>Turn in your review sheet</a:t>
            </a:r>
          </a:p>
          <a:p>
            <a:pPr marL="609600" indent="-609600">
              <a:lnSpc>
                <a:spcPct val="90000"/>
              </a:lnSpc>
            </a:pPr>
            <a:r>
              <a:rPr lang="en-US" sz="2800" smtClean="0">
                <a:effectLst/>
                <a:latin typeface="Bauhaus 93" pitchFamily="82" charset="0"/>
              </a:rPr>
              <a:t>Use a pencil</a:t>
            </a:r>
          </a:p>
          <a:p>
            <a:pPr marL="609600" indent="-609600">
              <a:lnSpc>
                <a:spcPct val="90000"/>
              </a:lnSpc>
            </a:pPr>
            <a:r>
              <a:rPr lang="en-US" sz="2800" smtClean="0">
                <a:effectLst/>
                <a:latin typeface="Bauhaus 93" pitchFamily="82" charset="0"/>
              </a:rPr>
              <a:t>You MAY write on the test</a:t>
            </a:r>
          </a:p>
          <a:p>
            <a:pPr marL="609600" indent="-609600">
              <a:lnSpc>
                <a:spcPct val="90000"/>
              </a:lnSpc>
            </a:pPr>
            <a:r>
              <a:rPr lang="en-US" sz="2800" smtClean="0">
                <a:effectLst/>
                <a:latin typeface="Bauhaus 93" pitchFamily="82" charset="0"/>
              </a:rPr>
              <a:t>#13 – “A” should read …(red x white = a flower that is red and white)  </a:t>
            </a:r>
          </a:p>
          <a:p>
            <a:pPr marL="609600" indent="-609600">
              <a:lnSpc>
                <a:spcPct val="90000"/>
              </a:lnSpc>
            </a:pPr>
            <a:r>
              <a:rPr lang="en-US" sz="2800" smtClean="0">
                <a:effectLst/>
                <a:latin typeface="Bauhaus 93" pitchFamily="82" charset="0"/>
              </a:rPr>
              <a:t>NOT red and pink</a:t>
            </a:r>
          </a:p>
          <a:p>
            <a:pPr marL="609600" indent="-609600">
              <a:lnSpc>
                <a:spcPct val="90000"/>
              </a:lnSpc>
            </a:pPr>
            <a:r>
              <a:rPr lang="en-US" sz="3500" smtClean="0">
                <a:effectLst/>
              </a:rPr>
              <a:t>#20 --- D.  Predict the possible phenotypes of a child born to the F2 son if the son marries a female carrier.  It is an X-linked trait</a:t>
            </a:r>
          </a:p>
          <a:p>
            <a:pPr marL="609600" indent="-609600">
              <a:lnSpc>
                <a:spcPct val="90000"/>
              </a:lnSpc>
            </a:pPr>
            <a:endParaRPr lang="en-US" sz="2800" smtClean="0">
              <a:effectLst/>
              <a:latin typeface="Bauhaus 93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smtClean="0">
              <a:effectLst/>
            </a:endParaRPr>
          </a:p>
        </p:txBody>
      </p:sp>
      <p:sp>
        <p:nvSpPr>
          <p:cNvPr id="53250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41986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pic>
        <p:nvPicPr>
          <p:cNvPr id="5427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286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81625" y="0"/>
            <a:ext cx="3762375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7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9138" y="3505200"/>
            <a:ext cx="3043237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43010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pic>
        <p:nvPicPr>
          <p:cNvPr id="5529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962775" cy="567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0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10250" y="1676400"/>
            <a:ext cx="333375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smtClean="0">
              <a:effectLst/>
            </a:endParaRPr>
          </a:p>
        </p:txBody>
      </p:sp>
      <p:sp>
        <p:nvSpPr>
          <p:cNvPr id="56322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>
              <a:effectLst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45058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/>
              <a:t>http://images.google.com/imgres?imgurl=http://www.sciencecases.org/hemo/chart2.gif&amp;imgrefurl=http://www.sciencecases.org/hemo/hemo.asp&amp;h=361&amp;w=340&amp;sz=4&amp;hl=en&amp;start=4&amp;um=1&amp;tbnid=xAG2A_XDMHy2vM:&amp;tbnh=121&amp;tbnw=114&amp;prev=/images%3Fq%3Droyal%2Bhemophilia%26um%3D1%26hl%3Den%26client%3Dfirefox-a%26rls%3Dorg.mozilla:en-US:official%26sa%3DG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204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pic>
        <p:nvPicPr>
          <p:cNvPr id="5837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5575" y="0"/>
            <a:ext cx="5046663" cy="679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smtClean="0">
              <a:effectLst/>
            </a:endParaRPr>
          </a:p>
        </p:txBody>
      </p:sp>
      <p:sp>
        <p:nvSpPr>
          <p:cNvPr id="59394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>
              <a:effectLst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u="sng" smtClean="0"/>
              <a:t>Linked genes</a:t>
            </a:r>
            <a:r>
              <a:rPr lang="en-US" smtClean="0"/>
              <a:t> – </a:t>
            </a:r>
          </a:p>
          <a:p>
            <a:pPr lvl="1" eaLnBrk="1" hangingPunct="1">
              <a:defRPr/>
            </a:pPr>
            <a:r>
              <a:rPr lang="en-US" smtClean="0"/>
              <a:t>genes that tend to be inherited together</a:t>
            </a:r>
          </a:p>
          <a:p>
            <a:pPr lvl="2" eaLnBrk="1" hangingPunct="1">
              <a:defRPr/>
            </a:pPr>
            <a:r>
              <a:rPr lang="en-US" smtClean="0"/>
              <a:t>Usually means they are on the same chromosome </a:t>
            </a:r>
          </a:p>
          <a:p>
            <a:pPr eaLnBrk="1" hangingPunct="1">
              <a:defRPr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28600" y="1066800"/>
            <a:ext cx="8007350" cy="50292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u="sng" dirty="0" smtClean="0"/>
              <a:t>Germ-cell mutation</a:t>
            </a:r>
            <a:r>
              <a:rPr lang="en-US" dirty="0" smtClean="0"/>
              <a:t> –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mutations in organisms gametes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u="sng" dirty="0" smtClean="0"/>
              <a:t>Somatic cells</a:t>
            </a:r>
            <a:r>
              <a:rPr lang="en-US" dirty="0" smtClean="0"/>
              <a:t> –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organisms body cells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u="sng" dirty="0" smtClean="0"/>
              <a:t>Somatic-cell mutation</a:t>
            </a:r>
            <a:r>
              <a:rPr lang="en-US" dirty="0" smtClean="0"/>
              <a:t> –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mutations that occur in organisms body cells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u="sng" dirty="0" smtClean="0"/>
              <a:t>Lethal Mutations</a:t>
            </a:r>
            <a:r>
              <a:rPr lang="en-US" dirty="0" smtClean="0"/>
              <a:t> –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mutations causing death (mostly before birth)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Some mutations beneficial – leads to natural selection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355725" y="360363"/>
            <a:ext cx="228282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sz="35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Mutations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smtClean="0"/>
              <a:t>Chromosome Mutations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800" u="sng" smtClean="0"/>
              <a:t>Deletion</a:t>
            </a:r>
            <a:r>
              <a:rPr lang="en-US" sz="2800" smtClean="0"/>
              <a:t> –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smtClean="0"/>
              <a:t>loss of a piece of a chromosome (it breaks off)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u="sng" smtClean="0"/>
              <a:t>Inversion</a:t>
            </a:r>
            <a:r>
              <a:rPr lang="en-US" sz="2800" smtClean="0"/>
              <a:t> –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smtClean="0"/>
              <a:t>chromosome part breaks off and reattaches backwards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u="sng" smtClean="0"/>
              <a:t>Translocation</a:t>
            </a:r>
            <a:r>
              <a:rPr lang="en-US" sz="2800" smtClean="0"/>
              <a:t> –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smtClean="0"/>
              <a:t>piece of chromosome breaks off and reattaches to a non-homologous chromosome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u="sng" smtClean="0"/>
              <a:t>Nondisjunction</a:t>
            </a:r>
            <a:r>
              <a:rPr lang="en-US" sz="2800" smtClean="0"/>
              <a:t> –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smtClean="0"/>
              <a:t>chromosome failing to separate during meiosis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sz="2000" smtClean="0"/>
              <a:t>Get too many, or too few chromosomes (Trisomy 21)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sz="2000" smtClean="0"/>
              <a:t>aneuploidy – having an abnormal number of chromsomes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Chromosome Mutations</a:t>
            </a:r>
          </a:p>
        </p:txBody>
      </p:sp>
      <p:sp>
        <p:nvSpPr>
          <p:cNvPr id="20482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>
              <a:effectLst/>
            </a:endParaRPr>
          </a:p>
        </p:txBody>
      </p:sp>
      <p:pic>
        <p:nvPicPr>
          <p:cNvPr id="2048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55713"/>
            <a:ext cx="8077200" cy="560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smtClean="0"/>
              <a:t>Gene Mutations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3000" u="sng" smtClean="0"/>
              <a:t>Point Mutation</a:t>
            </a:r>
            <a:r>
              <a:rPr lang="en-US" sz="3000" smtClean="0"/>
              <a:t> –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smtClean="0"/>
              <a:t>substitution, addition or removal of a single nucleotide in DNA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3000" u="sng" smtClean="0"/>
              <a:t>Substitution</a:t>
            </a:r>
            <a:r>
              <a:rPr lang="en-US" sz="3000" smtClean="0"/>
              <a:t> –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smtClean="0"/>
              <a:t>when one nucleotide replaces another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3000" u="sng" smtClean="0"/>
              <a:t>Insertion Mutation</a:t>
            </a:r>
            <a:r>
              <a:rPr lang="en-US" sz="3000" smtClean="0"/>
              <a:t> –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smtClean="0"/>
              <a:t>one or more nucleotide are added to a gene (can lead to a frame-shift mutation)</a:t>
            </a:r>
            <a:endParaRPr lang="en-US" sz="2600" u="sng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en-US" sz="3000" u="sng" smtClean="0"/>
              <a:t>Frame-shift Mutation</a:t>
            </a:r>
            <a:r>
              <a:rPr lang="en-US" sz="3000" smtClean="0"/>
              <a:t> –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smtClean="0"/>
              <a:t>deletion of a nucleotide, shifting all the codons, changing all the amino acids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30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Glass Layers">
  <a:themeElements>
    <a:clrScheme name="Glass Layers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Glass Layers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Glass Layers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ass Layers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Glass Layers</Template>
  <TotalTime>1047</TotalTime>
  <Words>966</Words>
  <Application>Microsoft Macintosh PowerPoint</Application>
  <PresentationFormat>On-screen Show (4:3)</PresentationFormat>
  <Paragraphs>170</Paragraphs>
  <Slides>47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Design Template</vt:lpstr>
      </vt:variant>
      <vt:variant>
        <vt:i4>2</vt:i4>
      </vt:variant>
      <vt:variant>
        <vt:lpstr>Slide Titles</vt:lpstr>
      </vt:variant>
      <vt:variant>
        <vt:i4>47</vt:i4>
      </vt:variant>
    </vt:vector>
  </HeadingPairs>
  <TitlesOfParts>
    <vt:vector size="54" baseType="lpstr">
      <vt:lpstr>Arial</vt:lpstr>
      <vt:lpstr>Arial Black</vt:lpstr>
      <vt:lpstr>Wingdings</vt:lpstr>
      <vt:lpstr>Calibri</vt:lpstr>
      <vt:lpstr>Bauhaus 93</vt:lpstr>
      <vt:lpstr>Glass Layers</vt:lpstr>
      <vt:lpstr>Glass Layers</vt:lpstr>
      <vt:lpstr>5-17 ATB</vt:lpstr>
      <vt:lpstr>Chromosomes and Inheritance</vt:lpstr>
      <vt:lpstr>Review:</vt:lpstr>
      <vt:lpstr>Slide 4</vt:lpstr>
      <vt:lpstr>Slide 5</vt:lpstr>
      <vt:lpstr>Slide 6</vt:lpstr>
      <vt:lpstr>Chromosome Mutations</vt:lpstr>
      <vt:lpstr>Chromosome Mutations</vt:lpstr>
      <vt:lpstr>Gene Mutations</vt:lpstr>
      <vt:lpstr>Gene Mutations</vt:lpstr>
      <vt:lpstr>5-18 ATB</vt:lpstr>
      <vt:lpstr>Human Genetics</vt:lpstr>
      <vt:lpstr>Slide 13</vt:lpstr>
      <vt:lpstr>Hemophilia Pedigree from Queen Victoria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Codominance</vt:lpstr>
      <vt:lpstr>Slide 23</vt:lpstr>
      <vt:lpstr>Incomplete Dominance</vt:lpstr>
      <vt:lpstr>5-19 ATB</vt:lpstr>
      <vt:lpstr>X-Linked Traits</vt:lpstr>
      <vt:lpstr>Hemophilia</vt:lpstr>
      <vt:lpstr>Hemophilia Pedigree from Queen Victoria</vt:lpstr>
      <vt:lpstr>Slide 29</vt:lpstr>
      <vt:lpstr> X-linked Dominant</vt:lpstr>
      <vt:lpstr>X-Linked Recessive</vt:lpstr>
      <vt:lpstr>Autosomal Dominant</vt:lpstr>
      <vt:lpstr>Autosomal Recessive</vt:lpstr>
      <vt:lpstr>5-21 ATB</vt:lpstr>
      <vt:lpstr>Slide 35</vt:lpstr>
      <vt:lpstr>Detecting Genetic Disease</vt:lpstr>
      <vt:lpstr>Treating Genetic Diseases</vt:lpstr>
      <vt:lpstr>Gene Therapy</vt:lpstr>
      <vt:lpstr>The End</vt:lpstr>
      <vt:lpstr>5-24 ATB</vt:lpstr>
      <vt:lpstr>Slide 41</vt:lpstr>
      <vt:lpstr>Slide 42</vt:lpstr>
      <vt:lpstr>Slide 43</vt:lpstr>
      <vt:lpstr>Slide 44</vt:lpstr>
      <vt:lpstr>Slide 45</vt:lpstr>
      <vt:lpstr>Slide 46</vt:lpstr>
      <vt:lpstr>Slide 47</vt:lpstr>
    </vt:vector>
  </TitlesOfParts>
  <Company>Classrooms for the Future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Chromosomes and Inertitance</dc:title>
  <dc:creator>PA Department of Education Classrooms for the Future</dc:creator>
  <cp:lastModifiedBy>SASD</cp:lastModifiedBy>
  <cp:revision>37</cp:revision>
  <dcterms:created xsi:type="dcterms:W3CDTF">2010-05-19T12:08:38Z</dcterms:created>
  <dcterms:modified xsi:type="dcterms:W3CDTF">2010-05-24T12:52:42Z</dcterms:modified>
</cp:coreProperties>
</file>